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Sarabun"/>
      <p:regular r:id="rId29"/>
      <p:bold r:id="rId30"/>
      <p:italic r:id="rId31"/>
      <p:boldItalic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g7OEoVMQL9EHj4klAlmebsFa5u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6.xml"/><Relationship Id="rId41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arabun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arabun-italic.fntdata"/><Relationship Id="rId30" Type="http://schemas.openxmlformats.org/officeDocument/2006/relationships/font" Target="fonts/Sarabun-bold.fntdata"/><Relationship Id="rId11" Type="http://schemas.openxmlformats.org/officeDocument/2006/relationships/slide" Target="slides/slide7.xml"/><Relationship Id="rId33" Type="http://schemas.openxmlformats.org/officeDocument/2006/relationships/font" Target="fonts/Roboto-regular.fntdata"/><Relationship Id="rId10" Type="http://schemas.openxmlformats.org/officeDocument/2006/relationships/slide" Target="slides/slide6.xml"/><Relationship Id="rId32" Type="http://schemas.openxmlformats.org/officeDocument/2006/relationships/font" Target="fonts/Sarabun-boldItalic.fntdata"/><Relationship Id="rId13" Type="http://schemas.openxmlformats.org/officeDocument/2006/relationships/slide" Target="slides/slide9.xml"/><Relationship Id="rId35" Type="http://schemas.openxmlformats.org/officeDocument/2006/relationships/font" Target="fonts/Roboto-italic.fntdata"/><Relationship Id="rId12" Type="http://schemas.openxmlformats.org/officeDocument/2006/relationships/slide" Target="slides/slide8.xml"/><Relationship Id="rId34" Type="http://schemas.openxmlformats.org/officeDocument/2006/relationships/font" Target="fonts/Roboto-bold.fntdata"/><Relationship Id="rId15" Type="http://schemas.openxmlformats.org/officeDocument/2006/relationships/slide" Target="slides/slide11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12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https://itsevidentorg.sharepoint.com/sites/Directors/Shared%20Documents/0.%20EAPRO%20OCSE/3.%20COP%20Forum%202023/U-Report%20data/U-Report%20Data%20Final_18Nov2023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https://itsevidentorg.sharepoint.com/sites/Directors/Shared%20Documents/0.%20EAPRO%20OCSE/3.%20COP%20Forum%202023/U-Report%20data/U-Report%20Data%20Final_18Nov2023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https://itsevidentorg.sharepoint.com/sites/Directors/Shared%20Documents/0.%20EAPRO%20OCSE/3.%20COP%20Forum%202023/U-Report%20data/U-Report%20Data%20Final_18Nov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How often have you encountered worrying or offensive things when you are online?</a:t>
            </a:r>
          </a:p>
        </c:rich>
      </c:tx>
      <c:layout>
        <c:manualLayout>
          <c:xMode val="edge"/>
          <c:yMode val="edge"/>
          <c:x val="0.11594379592109282"/>
          <c:y val="2.311902922376450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'[U-Report Data Final_18Nov2023.xlsx]Analysis'!$B$1</c:f>
              <c:strCache>
                <c:ptCount val="1"/>
                <c:pt idx="0">
                  <c:v>Question 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58-47E9-97E9-E4908BD1D6D9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58-47E9-97E9-E4908BD1D6D9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58-47E9-97E9-E4908BD1D6D9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58-47E9-97E9-E4908BD1D6D9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58-47E9-97E9-E4908BD1D6D9}"/>
              </c:ext>
            </c:extLst>
          </c:dPt>
          <c:dLbls>
            <c:dLbl>
              <c:idx val="0"/>
              <c:layout>
                <c:manualLayout>
                  <c:x val="1.0011592327605377E-2"/>
                  <c:y val="-2.58684801455624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58-47E9-97E9-E4908BD1D6D9}"/>
                </c:ext>
              </c:extLst>
            </c:dLbl>
            <c:dLbl>
              <c:idx val="2"/>
              <c:layout>
                <c:manualLayout>
                  <c:x val="-1.6578762888094914E-2"/>
                  <c:y val="5.50851434943026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58-47E9-97E9-E4908BD1D6D9}"/>
                </c:ext>
              </c:extLst>
            </c:dLbl>
            <c:dLbl>
              <c:idx val="3"/>
              <c:layout>
                <c:manualLayout>
                  <c:x val="5.1402433662764119E-2"/>
                  <c:y val="1.09783825916477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8232109537412"/>
                      <c:h val="0.124765725166351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058-47E9-97E9-E4908BD1D6D9}"/>
                </c:ext>
              </c:extLst>
            </c:dLbl>
            <c:dLbl>
              <c:idx val="4"/>
              <c:layout>
                <c:manualLayout>
                  <c:x val="0.16300620854689032"/>
                  <c:y val="6.45673589757684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58-47E9-97E9-E4908BD1D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'[U-Report Data Final_18Nov2023.xlsx]Analysis'!$A$2:$A$5</c:f>
              <c:strCache>
                <c:ptCount val="4"/>
                <c:pt idx="0">
                  <c:v>Daily</c:v>
                </c:pt>
                <c:pt idx="1">
                  <c:v>Weekly</c:v>
                </c:pt>
                <c:pt idx="2">
                  <c:v>Monthly</c:v>
                </c:pt>
                <c:pt idx="3">
                  <c:v>Less than Monthly</c:v>
                </c:pt>
              </c:strCache>
            </c:strRef>
          </c:cat>
          <c:val>
            <c:numRef>
              <c:f>'[U-Report Data Final_18Nov2023.xlsx]Analysis'!$B$2:$B$5</c:f>
              <c:numCache>
                <c:formatCode>General</c:formatCode>
                <c:ptCount val="4"/>
                <c:pt idx="0">
                  <c:v>5586</c:v>
                </c:pt>
                <c:pt idx="1">
                  <c:v>2610</c:v>
                </c:pt>
                <c:pt idx="2">
                  <c:v>2022</c:v>
                </c:pt>
                <c:pt idx="3">
                  <c:v>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58-47E9-97E9-E4908BD1D6D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'[U-Report Data Final_18Nov2023.xlsx]Analysis'!$T$1</c:f>
              <c:strCache>
                <c:ptCount val="1"/>
                <c:pt idx="0">
                  <c:v>Question 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'[U-Report Data Final_18Nov2023.xlsx]Analysis'!$S$2:$S$8</c:f>
              <c:strCache>
                <c:ptCount val="7"/>
                <c:pt idx="0">
                  <c:v>Worse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Better</c:v>
                </c:pt>
              </c:strCache>
            </c:strRef>
          </c:cat>
          <c:val>
            <c:numRef>
              <c:f>'[U-Report Data Final_18Nov2023.xlsx]Analysis'!$T$2:$T$8</c:f>
              <c:numCache>
                <c:formatCode>General</c:formatCode>
                <c:ptCount val="7"/>
                <c:pt idx="0">
                  <c:v>0</c:v>
                </c:pt>
                <c:pt idx="1">
                  <c:v>592</c:v>
                </c:pt>
                <c:pt idx="2">
                  <c:v>1435</c:v>
                </c:pt>
                <c:pt idx="3">
                  <c:v>2935</c:v>
                </c:pt>
                <c:pt idx="4">
                  <c:v>2510</c:v>
                </c:pt>
                <c:pt idx="5">
                  <c:v>658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E-4C58-A130-6897725CB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384432"/>
        <c:axId val="399381688"/>
      </c:barChart>
      <c:catAx>
        <c:axId val="39938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381688"/>
        <c:crosses val="autoZero"/>
        <c:auto val="1"/>
        <c:lblAlgn val="ctr"/>
        <c:lblOffset val="100"/>
        <c:noMultiLvlLbl val="0"/>
      </c:catAx>
      <c:valAx>
        <c:axId val="399381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38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9367809352329"/>
          <c:y val="0.23162949836937055"/>
          <c:w val="0.86690240835391563"/>
          <c:h val="0.5239013112361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'[U-Report Data Final_18Nov2023.xlsx]Analysis'!$E$1</c:f>
              <c:strCache>
                <c:ptCount val="1"/>
                <c:pt idx="0">
                  <c:v>Question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'[U-Report Data Final_18Nov2023.xlsx]Analysis'!$D$2:$D$7</c:f>
              <c:strCache>
                <c:ptCount val="6"/>
                <c:pt idx="0">
                  <c:v>Companies</c:v>
                </c:pt>
                <c:pt idx="1">
                  <c:v>Internet service providers</c:v>
                </c:pt>
                <c:pt idx="2">
                  <c:v>Government</c:v>
                </c:pt>
                <c:pt idx="3">
                  <c:v>Parents</c:v>
                </c:pt>
                <c:pt idx="4">
                  <c:v>Myself</c:v>
                </c:pt>
                <c:pt idx="5">
                  <c:v>Nothing can be done</c:v>
                </c:pt>
              </c:strCache>
            </c:strRef>
          </c:cat>
          <c:val>
            <c:numRef>
              <c:f>'[U-Report Data Final_18Nov2023.xlsx]Analysis'!$E$2:$E$7</c:f>
              <c:numCache>
                <c:formatCode>General</c:formatCode>
                <c:ptCount val="6"/>
                <c:pt idx="0">
                  <c:v>299</c:v>
                </c:pt>
                <c:pt idx="1">
                  <c:v>1465</c:v>
                </c:pt>
                <c:pt idx="2">
                  <c:v>992</c:v>
                </c:pt>
                <c:pt idx="3">
                  <c:v>1165</c:v>
                </c:pt>
                <c:pt idx="4">
                  <c:v>5533</c:v>
                </c:pt>
                <c:pt idx="5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1-433A-98B5-4CF243C7F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386392"/>
        <c:axId val="399383648"/>
      </c:barChart>
      <c:catAx>
        <c:axId val="39938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383648"/>
        <c:crosses val="autoZero"/>
        <c:auto val="1"/>
        <c:lblAlgn val="ctr"/>
        <c:lblOffset val="100"/>
        <c:noMultiLvlLbl val="0"/>
      </c:catAx>
      <c:valAx>
        <c:axId val="3993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38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13ab362bf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613ab362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200" u="sng">
                <a:solidFill>
                  <a:srgbClr val="4472C4"/>
                </a:solidFill>
                <a:latin typeface="Sarabun"/>
                <a:ea typeface="Sarabun"/>
                <a:cs typeface="Sarabun"/>
                <a:sym typeface="Sarabun"/>
              </a:rPr>
              <a:t>A Call to Action from Children and Young People to the Private Sector on Child Online Protection</a:t>
            </a:r>
            <a:r>
              <a:rPr b="1" lang="en-US" sz="1200" u="sng">
                <a:solidFill>
                  <a:srgbClr val="4472C4"/>
                </a:solidFill>
                <a:latin typeface="Sarabun"/>
                <a:ea typeface="Sarabun"/>
                <a:cs typeface="Sarabun"/>
                <a:sym typeface="Sarabun"/>
              </a:rPr>
              <a:t>. </a:t>
            </a:r>
            <a:endParaRPr b="1" sz="1200" u="sng">
              <a:solidFill>
                <a:srgbClr val="4472C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This key document illustrates four key areas that children and young people want private sector to focus on in order to create a digital environment that centres the best interests of every child.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a2edc74b8_1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9a2edc74b8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a2edc74b8_1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9a2edc74b8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Fact : Children and young people aged 12-24 years from Thailand often find the terms and conditions of platforms/services too long and difficult, so they usually just click ‘accept’. 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1.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Companies should use clear, concise, and easy-to-understand language so that children and young people can make an informed decision before they enter a platform or use a product. / Consider their needs as a heart of design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2.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Pop-up reminder should work for them to help them keep their personal information safe from strangers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a2edc74b8_1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9a2edc74b8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a2edc74b8_1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9a2edc74b8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1.Respond promptly to user reports and take appropriate measures to protect victims of online safety breaches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2.Create  and raise awareness about intuitive and child-friendly reporting mechanism that are easy to find and navigate.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Fact :  29% of U-Reporters in Malaysia sugges that companies should establish easy reporting systems so that young people can quickly tell companies when they have a problem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a2edc74b8_1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9a2edc74b8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a2edc74b8_1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9a2edc74b8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1.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Regularly share safety tips and produce interesting posts or videos about how to manage online safety in the digital world. 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-228600" lvl="0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2.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Provide service-specific guidance and information on online safety for both children and young people as well as parents, caregivers, and teachers. 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-228600" lvl="0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3.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Collaborate with government to develop curricula focused on online safety that can be taught in schools or via other activities in which children engage. 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a2edc74b8_1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9a2edc74b8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a2edc74b8_1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29a2edc74b8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44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Fact: Data protection is important. Children can be really emotional. If their data is stolen when playing games, it can impact their emotion 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-228600" lvl="0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1.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Empower children to easily access and adjust their privacy settings.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-228600" lvl="0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2.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Strengthen data security to prevent hacking or invasion of users’ privacy. </a:t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a2edc74b8_1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29a2edc74b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It is interesting to see the progress if they have seen anything change in the last year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d38b3dbf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29d38b3db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Slido : Who do you think is responsible to prevent bad experiences for young people online?</a:t>
            </a:r>
            <a:endParaRPr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b84d1727a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9b84d1727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a2edc74b8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9a2edc74b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Slido : Who do you think is responsible to prevent bad experiences for young people online?</a:t>
            </a:r>
            <a:endParaRPr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b84d1727a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9b84d1727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a2edc74b8_1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9a2edc74b8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I personally think that it’s responsible to all of us to cooperate and go forward together. </a:t>
            </a:r>
            <a:endParaRPr sz="13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And today,  I’m here to promise that We,as young people,are ready to be part of making online communities safer places for everyone :) </a:t>
            </a:r>
            <a:endParaRPr sz="8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a2edc74b8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29a2edc74b8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Every child should be safe to connect learn and grow online. Thank you </a:t>
            </a:r>
            <a:endParaRPr sz="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a2edc74b8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29a2edc74b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Slido : What was your screen-time yesterday?</a:t>
            </a:r>
            <a:endParaRPr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a2edc74b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29a2edc74b8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a2edc74b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29a2edc74b8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b84d1727a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9b84d1727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a2edc74b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9a2edc74b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13ab362b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613ab362b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4157355"/>
            <a:ext cx="9144000" cy="1018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798990"/>
            <a:ext cx="10515600" cy="891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772357"/>
            <a:ext cx="10515600" cy="118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2050741"/>
            <a:ext cx="10515600" cy="412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798990"/>
            <a:ext cx="10515600" cy="891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798990"/>
            <a:ext cx="10515600" cy="891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798990"/>
            <a:ext cx="10515600" cy="891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3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717900" y="1853250"/>
            <a:ext cx="10756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Report Back! Progress on the 2022 Call to Action from Young People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613ab362bf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775" y="1146650"/>
            <a:ext cx="9688428" cy="499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613ab362bf_0_6"/>
          <p:cNvSpPr txBox="1"/>
          <p:nvPr/>
        </p:nvSpPr>
        <p:spPr>
          <a:xfrm>
            <a:off x="5558125" y="6329100"/>
            <a:ext cx="65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https://www.unicef.org/eap/documents/call-action-children-and-young-people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a2edc74b8_1_53"/>
          <p:cNvSpPr txBox="1"/>
          <p:nvPr/>
        </p:nvSpPr>
        <p:spPr>
          <a:xfrm>
            <a:off x="2312250" y="2644050"/>
            <a:ext cx="7455600" cy="1569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CENTERED FEATURES AND FUNCTIONS</a:t>
            </a:r>
            <a:endParaRPr b="1" i="0" sz="4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a2edc74b8_1_71"/>
          <p:cNvSpPr txBox="1"/>
          <p:nvPr/>
        </p:nvSpPr>
        <p:spPr>
          <a:xfrm>
            <a:off x="1996500" y="2274900"/>
            <a:ext cx="88845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Children and young people aged 12-24 years from Thailand often find the terms and </a:t>
            </a:r>
            <a:r>
              <a:rPr b="1" i="0" lang="en-US" sz="31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conditions of platforms/services too long</a:t>
            </a:r>
            <a:r>
              <a:rPr b="1" i="0" lang="en-US" sz="31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difficult, so they usually </a:t>
            </a:r>
            <a:r>
              <a:rPr b="1" i="0" lang="en-US" sz="31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click ‘accept’</a:t>
            </a:r>
            <a:r>
              <a:rPr b="1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i="0" sz="3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a2edc74b8_1_58"/>
          <p:cNvSpPr txBox="1"/>
          <p:nvPr/>
        </p:nvSpPr>
        <p:spPr>
          <a:xfrm>
            <a:off x="2284950" y="2644050"/>
            <a:ext cx="7622100" cy="1569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EFFECTIVE REPORTING AND FEEDBACK MECHANISM</a:t>
            </a:r>
            <a:endParaRPr b="1" i="0" sz="4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a2edc74b8_1_81"/>
          <p:cNvSpPr txBox="1"/>
          <p:nvPr/>
        </p:nvSpPr>
        <p:spPr>
          <a:xfrm>
            <a:off x="1570850" y="2171050"/>
            <a:ext cx="94122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 </a:t>
            </a:r>
            <a:r>
              <a:rPr b="1" i="0" lang="en-US" sz="31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29% of U-Reporters</a:t>
            </a: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Malaysia suggest</a:t>
            </a:r>
            <a:b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companies </a:t>
            </a:r>
            <a:r>
              <a:rPr b="1" i="0" lang="en-US" sz="31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establish easy reporting systems </a:t>
            </a: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that young people can quickly tell companies when they have a problem.”</a:t>
            </a:r>
            <a:endParaRPr b="0" i="0" sz="3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a2edc74b8_1_65"/>
          <p:cNvSpPr txBox="1"/>
          <p:nvPr/>
        </p:nvSpPr>
        <p:spPr>
          <a:xfrm>
            <a:off x="2927550" y="2297700"/>
            <a:ext cx="6336900" cy="226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 LITERACY AND ONLINE SAFETY GUIDANCE</a:t>
            </a:r>
            <a:endParaRPr b="1" i="0" sz="4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9a2edc74b8_1_76"/>
          <p:cNvSpPr txBox="1"/>
          <p:nvPr/>
        </p:nvSpPr>
        <p:spPr>
          <a:xfrm>
            <a:off x="1651150" y="2673975"/>
            <a:ext cx="9763800" cy="17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“Tech companies should </a:t>
            </a:r>
            <a:r>
              <a:rPr b="1" i="0" lang="en-US" sz="31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demonstrate and       educate young people </a:t>
            </a: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 </a:t>
            </a:r>
            <a:r>
              <a:rPr b="1" i="0" lang="en-US" sz="31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cybersecurity</a:t>
            </a: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endParaRPr b="0" i="0" sz="3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	–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Viet Nam, outcome of discussion among adolescent girls and boys</a:t>
            </a:r>
            <a:endParaRPr b="0" i="1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a2edc74b8_1_47"/>
          <p:cNvSpPr txBox="1"/>
          <p:nvPr/>
        </p:nvSpPr>
        <p:spPr>
          <a:xfrm>
            <a:off x="2445150" y="2644050"/>
            <a:ext cx="7301700" cy="1569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PROTECTION AND RESPECT PRIVACY</a:t>
            </a:r>
            <a:endParaRPr b="1" i="0" sz="4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a2edc74b8_1_33"/>
          <p:cNvSpPr txBox="1"/>
          <p:nvPr/>
        </p:nvSpPr>
        <p:spPr>
          <a:xfrm>
            <a:off x="1592400" y="2197950"/>
            <a:ext cx="9007200" cy="22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b="1" i="0" lang="en-US" sz="31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protection is important</a:t>
            </a: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Children can be really emotional. If their data is stolen when playing games, it can </a:t>
            </a:r>
            <a:r>
              <a:rPr b="1" i="0" lang="en-US" sz="31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 their emotion</a:t>
            </a:r>
            <a:r>
              <a:rPr b="0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 </a:t>
            </a:r>
            <a:endParaRPr b="0" i="0" sz="3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7432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Indonesia, boy in the age group of 12-14 years</a:t>
            </a:r>
            <a:endParaRPr b="0" i="1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a2edc74b8_1_4"/>
          <p:cNvSpPr txBox="1"/>
          <p:nvPr/>
        </p:nvSpPr>
        <p:spPr>
          <a:xfrm>
            <a:off x="2756700" y="1854163"/>
            <a:ext cx="66786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 to </a:t>
            </a:r>
            <a:r>
              <a:rPr b="1" i="0" lang="en-US" sz="41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</a:t>
            </a:r>
            <a:r>
              <a:rPr b="0" i="0" lang="en-US" sz="4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b="0" i="0" sz="41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g29a2edc74b8_1_4"/>
          <p:cNvSpPr txBox="1"/>
          <p:nvPr/>
        </p:nvSpPr>
        <p:spPr>
          <a:xfrm>
            <a:off x="1821899" y="2852563"/>
            <a:ext cx="8939027" cy="13234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11,266 young people</a:t>
            </a:r>
            <a:r>
              <a:rPr b="1" i="0" lang="en-US" sz="3700" u="none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Cambodia, Thailand and Indonesia </a:t>
            </a:r>
            <a:r>
              <a:rPr b="1" i="0" lang="en-US" sz="3700" u="sng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were asked</a:t>
            </a:r>
            <a:r>
              <a:rPr b="1" i="0" lang="en-US" sz="3700" u="none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if</a:t>
            </a:r>
            <a:endParaRPr b="1" i="0" sz="4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g29a2edc74b8_1_4"/>
          <p:cNvSpPr txBox="1"/>
          <p:nvPr/>
        </p:nvSpPr>
        <p:spPr>
          <a:xfrm>
            <a:off x="278780" y="4264913"/>
            <a:ext cx="11368270" cy="821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have seen anything change in the last year?</a:t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d38b3dbff_0_0"/>
          <p:cNvSpPr txBox="1"/>
          <p:nvPr/>
        </p:nvSpPr>
        <p:spPr>
          <a:xfrm>
            <a:off x="685800" y="2692525"/>
            <a:ext cx="7448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your</a:t>
            </a:r>
            <a:endParaRPr b="0" i="0" sz="4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g29d38b3dbff_0_0"/>
          <p:cNvSpPr txBox="1"/>
          <p:nvPr/>
        </p:nvSpPr>
        <p:spPr>
          <a:xfrm>
            <a:off x="560100" y="3508225"/>
            <a:ext cx="7574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-US" sz="64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Daily screen time?</a:t>
            </a:r>
            <a:endParaRPr b="1" i="0" sz="4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9d38b3dbf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1450" y="2561575"/>
            <a:ext cx="2387725" cy="23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b84d1727a_0_23"/>
          <p:cNvSpPr txBox="1"/>
          <p:nvPr>
            <p:ph type="title"/>
          </p:nvPr>
        </p:nvSpPr>
        <p:spPr>
          <a:xfrm>
            <a:off x="8744700" y="5596900"/>
            <a:ext cx="26091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-US" sz="2860"/>
              <a:t>(n = 8,130)</a:t>
            </a:r>
            <a:endParaRPr i="1" sz="2860"/>
          </a:p>
        </p:txBody>
      </p:sp>
      <p:sp>
        <p:nvSpPr>
          <p:cNvPr id="217" name="Google Shape;217;g29b84d1727a_0_23"/>
          <p:cNvSpPr txBox="1"/>
          <p:nvPr>
            <p:ph type="title"/>
          </p:nvPr>
        </p:nvSpPr>
        <p:spPr>
          <a:xfrm>
            <a:off x="947850" y="1097107"/>
            <a:ext cx="105156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3160"/>
              <a:t>What is your level of comfort about how to secure your personal data is compared to a year ago ?</a:t>
            </a:r>
            <a:endParaRPr b="1" sz="3160"/>
          </a:p>
        </p:txBody>
      </p:sp>
      <p:graphicFrame>
        <p:nvGraphicFramePr>
          <p:cNvPr id="218" name="Google Shape;218;g29b84d1727a_0_23"/>
          <p:cNvGraphicFramePr/>
          <p:nvPr/>
        </p:nvGraphicFramePr>
        <p:xfrm>
          <a:off x="591016" y="2277907"/>
          <a:ext cx="10515600" cy="33609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a2edc74b8_1_14"/>
          <p:cNvSpPr txBox="1"/>
          <p:nvPr/>
        </p:nvSpPr>
        <p:spPr>
          <a:xfrm>
            <a:off x="685800" y="3407275"/>
            <a:ext cx="74484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think is responsible to prevent bad experiences for young people online</a:t>
            </a:r>
            <a:r>
              <a:rPr b="1" i="0" lang="en-US" sz="57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b="0" i="0" lang="en-US" sz="4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4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g29a2edc74b8_1_14"/>
          <p:cNvSpPr txBox="1"/>
          <p:nvPr/>
        </p:nvSpPr>
        <p:spPr>
          <a:xfrm>
            <a:off x="685800" y="1819100"/>
            <a:ext cx="3000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-US" sz="64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endParaRPr b="1" i="0" sz="4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29a2edc74b8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4775" y="329297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b84d1727a_0_9"/>
          <p:cNvSpPr txBox="1"/>
          <p:nvPr>
            <p:ph type="title"/>
          </p:nvPr>
        </p:nvSpPr>
        <p:spPr>
          <a:xfrm>
            <a:off x="8744700" y="5596900"/>
            <a:ext cx="26091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-US" sz="2860"/>
              <a:t>(n = 9,630)</a:t>
            </a:r>
            <a:endParaRPr i="1" sz="2860"/>
          </a:p>
        </p:txBody>
      </p:sp>
      <p:sp>
        <p:nvSpPr>
          <p:cNvPr id="231" name="Google Shape;231;g29b84d1727a_0_9"/>
          <p:cNvSpPr txBox="1"/>
          <p:nvPr>
            <p:ph type="title"/>
          </p:nvPr>
        </p:nvSpPr>
        <p:spPr>
          <a:xfrm>
            <a:off x="1630500" y="999625"/>
            <a:ext cx="89310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3160"/>
              <a:t>Who do you think is responsible to prevent bad experiences for young people online ? </a:t>
            </a:r>
            <a:endParaRPr b="1" sz="3160"/>
          </a:p>
        </p:txBody>
      </p:sp>
      <p:graphicFrame>
        <p:nvGraphicFramePr>
          <p:cNvPr id="232" name="Google Shape;232;g29b84d1727a_0_9"/>
          <p:cNvGraphicFramePr/>
          <p:nvPr/>
        </p:nvGraphicFramePr>
        <p:xfrm>
          <a:off x="178419" y="2051050"/>
          <a:ext cx="11318487" cy="4125913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a2edc74b8_1_116"/>
          <p:cNvSpPr txBox="1"/>
          <p:nvPr/>
        </p:nvSpPr>
        <p:spPr>
          <a:xfrm>
            <a:off x="2742150" y="2636250"/>
            <a:ext cx="67077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b="1" i="0" lang="en-US" sz="91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EVERYONE</a:t>
            </a:r>
            <a:endParaRPr b="1" i="0" sz="6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9a2edc74b8_1_23"/>
          <p:cNvSpPr txBox="1"/>
          <p:nvPr/>
        </p:nvSpPr>
        <p:spPr>
          <a:xfrm>
            <a:off x="847200" y="2636250"/>
            <a:ext cx="10497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Arial"/>
              <a:buNone/>
            </a:pPr>
            <a:r>
              <a:rPr b="1" i="0" lang="en-US" sz="4650" u="sng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i="0" lang="en-US" sz="4650" u="sng" cap="none" strike="noStrike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very child</a:t>
            </a:r>
            <a:r>
              <a:rPr b="1" i="0" lang="en-US" sz="46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should be </a:t>
            </a:r>
            <a:r>
              <a:rPr b="1" i="0" lang="en-US" sz="4650" u="sng" cap="none" strike="noStrike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safe</a:t>
            </a:r>
            <a:r>
              <a:rPr b="1" i="0" lang="en-US" sz="46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</a:t>
            </a:r>
            <a:endParaRPr b="1" i="0" sz="46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Arial"/>
              <a:buNone/>
            </a:pPr>
            <a:r>
              <a:rPr b="1" i="0" lang="en-US" sz="4650" u="none" cap="none" strike="noStrik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connect</a:t>
            </a:r>
            <a:r>
              <a:rPr b="1" i="0" lang="en-US" sz="46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i="0" lang="en-US" sz="4650" u="none" cap="none" strike="noStrike">
                <a:solidFill>
                  <a:srgbClr val="6D9EEB"/>
                </a:solidFill>
                <a:latin typeface="Roboto"/>
                <a:ea typeface="Roboto"/>
                <a:cs typeface="Roboto"/>
                <a:sym typeface="Roboto"/>
              </a:rPr>
              <a:t>learn</a:t>
            </a:r>
            <a:r>
              <a:rPr b="1" i="0" lang="en-US" sz="46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i="0" lang="en-US" sz="4650" u="none" cap="none" strike="noStrike">
                <a:solidFill>
                  <a:srgbClr val="8E7CC3"/>
                </a:solidFill>
                <a:latin typeface="Roboto"/>
                <a:ea typeface="Roboto"/>
                <a:cs typeface="Roboto"/>
                <a:sym typeface="Roboto"/>
              </a:rPr>
              <a:t>grow</a:t>
            </a:r>
            <a:r>
              <a:rPr b="1" i="0" lang="en-US" sz="46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online.</a:t>
            </a:r>
            <a:endParaRPr b="1" i="0" sz="4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9a2edc74b8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2488" y="152400"/>
            <a:ext cx="3027016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a2edc74b8_0_18"/>
          <p:cNvSpPr txBox="1"/>
          <p:nvPr/>
        </p:nvSpPr>
        <p:spPr>
          <a:xfrm>
            <a:off x="1743325" y="1830875"/>
            <a:ext cx="3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9a2edc74b8_0_18"/>
          <p:cNvSpPr txBox="1"/>
          <p:nvPr/>
        </p:nvSpPr>
        <p:spPr>
          <a:xfrm>
            <a:off x="1333450" y="167227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get entertained</a:t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g29a2edc74b8_0_18"/>
          <p:cNvSpPr txBox="1"/>
          <p:nvPr/>
        </p:nvSpPr>
        <p:spPr>
          <a:xfrm>
            <a:off x="2324400" y="2640450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 education</a:t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g29a2edc74b8_0_18"/>
          <p:cNvSpPr txBox="1"/>
          <p:nvPr/>
        </p:nvSpPr>
        <p:spPr>
          <a:xfrm>
            <a:off x="1797875" y="360862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finding help</a:t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g29a2edc74b8_0_18"/>
          <p:cNvSpPr txBox="1"/>
          <p:nvPr/>
        </p:nvSpPr>
        <p:spPr>
          <a:xfrm>
            <a:off x="1498675" y="484792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Widely available</a:t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g29a2edc74b8_0_18"/>
          <p:cNvSpPr txBox="1"/>
          <p:nvPr/>
        </p:nvSpPr>
        <p:spPr>
          <a:xfrm>
            <a:off x="5243450" y="156927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g29a2edc74b8_0_18"/>
          <p:cNvSpPr txBox="1"/>
          <p:nvPr/>
        </p:nvSpPr>
        <p:spPr>
          <a:xfrm>
            <a:off x="8073275" y="183087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g29a2edc74b8_0_18"/>
          <p:cNvSpPr txBox="1"/>
          <p:nvPr/>
        </p:nvSpPr>
        <p:spPr>
          <a:xfrm>
            <a:off x="1333450" y="3077800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g29a2edc74b8_0_18"/>
          <p:cNvSpPr txBox="1"/>
          <p:nvPr/>
        </p:nvSpPr>
        <p:spPr>
          <a:xfrm>
            <a:off x="3939375" y="3030625"/>
            <a:ext cx="4232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IMPACTS</a:t>
            </a:r>
            <a:endParaRPr b="1" i="0" sz="6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1743325" y="1830875"/>
            <a:ext cx="3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333450" y="167227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get entertained</a:t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2324400" y="2640450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 education</a:t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1797875" y="360862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finding help</a:t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498675" y="484792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Widely available</a:t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5243450" y="156927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health</a:t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3939375" y="4166550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physical health</a:t>
            </a:r>
            <a:endParaRPr b="0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6384125" y="241437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hate speech</a:t>
            </a:r>
            <a:endParaRPr b="0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7604900" y="3993875"/>
            <a:ext cx="2891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 child sexual exploitation and abuse</a:t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8073275" y="183087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grooming</a:t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1333450" y="3077800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CSAM</a:t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5110925" y="501332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bullying</a:t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3939375" y="3030625"/>
            <a:ext cx="4232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IMPACTS</a:t>
            </a:r>
            <a:endParaRPr b="1" i="0" sz="6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a2edc74b8_0_34"/>
          <p:cNvSpPr txBox="1"/>
          <p:nvPr/>
        </p:nvSpPr>
        <p:spPr>
          <a:xfrm>
            <a:off x="1743325" y="1830875"/>
            <a:ext cx="3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9a2edc74b8_0_34"/>
          <p:cNvSpPr txBox="1"/>
          <p:nvPr/>
        </p:nvSpPr>
        <p:spPr>
          <a:xfrm>
            <a:off x="5243450" y="156927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health</a:t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g29a2edc74b8_0_34"/>
          <p:cNvSpPr txBox="1"/>
          <p:nvPr/>
        </p:nvSpPr>
        <p:spPr>
          <a:xfrm>
            <a:off x="3939375" y="4166550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physical health</a:t>
            </a:r>
            <a:endParaRPr b="0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g29a2edc74b8_0_34"/>
          <p:cNvSpPr txBox="1"/>
          <p:nvPr/>
        </p:nvSpPr>
        <p:spPr>
          <a:xfrm>
            <a:off x="6384125" y="241437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hate speech</a:t>
            </a:r>
            <a:endParaRPr b="0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g29a2edc74b8_0_34"/>
          <p:cNvSpPr txBox="1"/>
          <p:nvPr/>
        </p:nvSpPr>
        <p:spPr>
          <a:xfrm>
            <a:off x="7604900" y="3993875"/>
            <a:ext cx="2891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 child sexual exploitation and abuse</a:t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g29a2edc74b8_0_34"/>
          <p:cNvSpPr txBox="1"/>
          <p:nvPr/>
        </p:nvSpPr>
        <p:spPr>
          <a:xfrm>
            <a:off x="8073275" y="183087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grooming</a:t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g29a2edc74b8_0_34"/>
          <p:cNvSpPr txBox="1"/>
          <p:nvPr/>
        </p:nvSpPr>
        <p:spPr>
          <a:xfrm>
            <a:off x="1333450" y="3077800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CSAM</a:t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g29a2edc74b8_0_34"/>
          <p:cNvSpPr txBox="1"/>
          <p:nvPr/>
        </p:nvSpPr>
        <p:spPr>
          <a:xfrm>
            <a:off x="5110925" y="5013325"/>
            <a:ext cx="324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bullying</a:t>
            </a:r>
            <a:endParaRPr b="1" i="0" sz="24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g29a2edc74b8_0_34"/>
          <p:cNvSpPr txBox="1"/>
          <p:nvPr/>
        </p:nvSpPr>
        <p:spPr>
          <a:xfrm>
            <a:off x="3939375" y="3030625"/>
            <a:ext cx="4232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IMPACTS</a:t>
            </a:r>
            <a:endParaRPr b="1" i="0" sz="6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b84d1727a_0_3"/>
          <p:cNvSpPr txBox="1"/>
          <p:nvPr/>
        </p:nvSpPr>
        <p:spPr>
          <a:xfrm>
            <a:off x="4490916" y="6218568"/>
            <a:ext cx="76119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Reference : </a:t>
            </a:r>
            <a:r>
              <a:rPr b="0" i="0" lang="en-US" sz="12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U-report valid survey responses from</a:t>
            </a:r>
            <a:r>
              <a:rPr b="1" i="0" lang="en-US" sz="12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9758 young people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Indonesia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476 young people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Thailand and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1032 young people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Cambodia</a:t>
            </a:r>
            <a:endParaRPr/>
          </a:p>
        </p:txBody>
      </p:sp>
      <p:graphicFrame>
        <p:nvGraphicFramePr>
          <p:cNvPr id="145" name="Google Shape;145;g29b84d1727a_0_3"/>
          <p:cNvGraphicFramePr/>
          <p:nvPr/>
        </p:nvGraphicFramePr>
        <p:xfrm>
          <a:off x="1208049" y="1533717"/>
          <a:ext cx="8991600" cy="468191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46" name="Google Shape;146;g29b84d1727a_0_3"/>
          <p:cNvSpPr txBox="1"/>
          <p:nvPr>
            <p:ph type="title"/>
          </p:nvPr>
        </p:nvSpPr>
        <p:spPr>
          <a:xfrm>
            <a:off x="1283199" y="5443836"/>
            <a:ext cx="26091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-US" sz="2860"/>
              <a:t>(n = 10,891)</a:t>
            </a:r>
            <a:endParaRPr i="1" sz="286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a2edc74b8_0_13"/>
          <p:cNvSpPr txBox="1"/>
          <p:nvPr/>
        </p:nvSpPr>
        <p:spPr>
          <a:xfrm>
            <a:off x="3720125" y="911125"/>
            <a:ext cx="4232700" cy="51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COULD WE </a:t>
            </a:r>
            <a:r>
              <a:rPr b="1" i="0" lang="en-US" sz="65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DEAL</a:t>
            </a:r>
            <a:r>
              <a:rPr b="1" i="0" lang="en-US" sz="6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</a:t>
            </a:r>
            <a:r>
              <a:rPr b="1" i="0" lang="en-US" sz="6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THEM</a:t>
            </a:r>
            <a:r>
              <a:rPr b="1" i="0" lang="en-US" sz="6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?</a:t>
            </a:r>
            <a:endParaRPr b="1" i="0" sz="6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13ab362bf_0_1"/>
          <p:cNvSpPr txBox="1"/>
          <p:nvPr/>
        </p:nvSpPr>
        <p:spPr>
          <a:xfrm>
            <a:off x="2756700" y="1541675"/>
            <a:ext cx="66786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 to </a:t>
            </a:r>
            <a:r>
              <a:rPr b="1" i="0" lang="en-US" sz="4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r>
              <a:rPr b="0" i="0" lang="en-US" sz="4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b="0" i="0" sz="4100" u="none" cap="none" strike="noStrike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g2613ab362bf_0_1"/>
          <p:cNvSpPr txBox="1"/>
          <p:nvPr/>
        </p:nvSpPr>
        <p:spPr>
          <a:xfrm>
            <a:off x="477500" y="4147375"/>
            <a:ext cx="111021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they want tech companies to do to keep their lives online safe, positive and fun places ?</a:t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g2613ab362bf_0_1"/>
          <p:cNvSpPr txBox="1"/>
          <p:nvPr/>
        </p:nvSpPr>
        <p:spPr>
          <a:xfrm>
            <a:off x="1942550" y="2466825"/>
            <a:ext cx="81720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7,321 Young people</a:t>
            </a:r>
            <a:r>
              <a:rPr b="1" i="0" lang="en-US" sz="4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ASEAN</a:t>
            </a:r>
            <a:endParaRPr b="1" i="0" sz="4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were </a:t>
            </a:r>
            <a:r>
              <a:rPr b="1" i="0" lang="en-US" sz="41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asked</a:t>
            </a:r>
            <a:r>
              <a:rPr b="1" i="0" lang="en-US" sz="4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UNICEF</a:t>
            </a:r>
            <a:endParaRPr b="1" i="0" sz="4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2023-11-06T09:14:05Z</dcterms:created>
  <dc:creator>Paitara Chaochalard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0x010100977F00952BC8454496B1983FEC2096D0</vt:lpwstr>
  </property>
  <property fmtid="{D5CDD505-2E9C-101B-9397-08002B2CF9AE}" pid="3" name="MediaServiceImageTags">
    <vt:lpwstr/>
  </property>
</Properties>
</file>